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65" r:id="rId3"/>
    <p:sldId id="266" r:id="rId4"/>
    <p:sldId id="267" r:id="rId5"/>
    <p:sldId id="268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21"/>
    <a:srgbClr val="FF0101"/>
    <a:srgbClr val="3333FF"/>
    <a:srgbClr val="800000"/>
    <a:srgbClr val="01FF74"/>
    <a:srgbClr val="00642D"/>
    <a:srgbClr val="BAFCCA"/>
    <a:srgbClr val="00FFFF"/>
    <a:srgbClr val="FF99CC"/>
    <a:srgbClr val="FEF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 autoAdjust="0"/>
    <p:restoredTop sz="98459" autoAdjust="0"/>
  </p:normalViewPr>
  <p:slideViewPr>
    <p:cSldViewPr>
      <p:cViewPr varScale="1">
        <p:scale>
          <a:sx n="112" d="100"/>
          <a:sy n="112" d="100"/>
        </p:scale>
        <p:origin x="874" y="10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97CAA-26D7-4C1B-AEF2-4B7D5960C7C3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E8ABD-A88D-4AB4-B61B-78C8BCCB5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76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85659-5DD3-49D3-8240-DEA9C0C318D3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3D1DD-A117-43ED-9524-9D5AF5CAB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06DF9-F83D-46CE-AA6B-FF0137FFBE0C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05350"/>
            <a:ext cx="2133600" cy="273844"/>
          </a:xfrm>
        </p:spPr>
        <p:txBody>
          <a:bodyPr/>
          <a:lstStyle>
            <a:lvl1pPr>
              <a:defRPr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1C01-0F67-46BF-AEDF-3943E3998686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C0A6-631A-4788-A948-F497FF54DBC2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90500"/>
            <a:ext cx="7543800" cy="704850"/>
          </a:xfr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>
            <a:noAutofit/>
          </a:bodyPr>
          <a:lstStyle>
            <a:lvl1pPr>
              <a:defRPr sz="4000" b="1">
                <a:solidFill>
                  <a:srgbClr val="002060"/>
                </a:solidFill>
                <a:effectLst/>
                <a:latin typeface="Shonar Bangla" pitchFamily="34" charset="0"/>
                <a:cs typeface="Shonar Bangl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23950"/>
            <a:ext cx="8229600" cy="3581400"/>
          </a:xfrm>
          <a:ln>
            <a:noFill/>
          </a:ln>
          <a:effectLst/>
        </p:spPr>
        <p:txBody>
          <a:bodyPr/>
          <a:lstStyle>
            <a:lvl1pPr>
              <a:defRPr sz="2800" b="1">
                <a:solidFill>
                  <a:srgbClr val="800000"/>
                </a:solidFill>
                <a:latin typeface="Shonar Bangla" pitchFamily="34" charset="0"/>
                <a:cs typeface="Shonar Bangla" pitchFamily="34" charset="0"/>
              </a:defRPr>
            </a:lvl1pPr>
            <a:lvl2pPr>
              <a:buFont typeface="Arial" pitchFamily="34" charset="0"/>
              <a:buChar char="•"/>
              <a:defRPr b="1">
                <a:solidFill>
                  <a:srgbClr val="800000"/>
                </a:solidFill>
                <a:latin typeface="Shonar Bangla" pitchFamily="34" charset="0"/>
                <a:cs typeface="Shonar Bangla" pitchFamily="34" charset="0"/>
              </a:defRPr>
            </a:lvl2pPr>
            <a:lvl3pPr>
              <a:defRPr>
                <a:latin typeface="Shonar Bangla" pitchFamily="34" charset="0"/>
                <a:cs typeface="Shonar Bangla" pitchFamily="34" charset="0"/>
              </a:defRPr>
            </a:lvl3pPr>
            <a:lvl4pPr>
              <a:defRPr>
                <a:latin typeface="Shonar Bangla" pitchFamily="34" charset="0"/>
                <a:cs typeface="Shonar Bangla" pitchFamily="34" charset="0"/>
              </a:defRPr>
            </a:lvl4pPr>
            <a:lvl5pPr>
              <a:defRPr>
                <a:latin typeface="Shonar Bangla" pitchFamily="34" charset="0"/>
                <a:cs typeface="Shonar Bangl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4767263"/>
            <a:ext cx="2133600" cy="273844"/>
          </a:xfrm>
        </p:spPr>
        <p:txBody>
          <a:bodyPr/>
          <a:lstStyle/>
          <a:p>
            <a:fld id="{79275610-FEE0-4768-82EA-7BC901D27A49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0" y="4767263"/>
            <a:ext cx="2895600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7000" y="4771390"/>
            <a:ext cx="21336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44982-F66D-469D-8507-F6DD8F6FED7A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FDE4-C85F-4A6F-BBEF-4A2A7D2626B6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62A-C7CF-4F7F-84EA-232D93F6CEDF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A928-92E3-40D7-9296-6C55C96B89B2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31C8-1A88-4D7F-A25A-2F61091596CA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C1CF8-D351-4677-8CA0-F7BF071A6285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E0F9-2F05-4667-B45F-EB2938670609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858417.jpg"/>
          <p:cNvPicPr>
            <a:picLocks noChangeAspect="1"/>
          </p:cNvPicPr>
          <p:nvPr userDrawn="1"/>
        </p:nvPicPr>
        <p:blipFill>
          <a:blip r:embed="rId13">
            <a:lum bright="70000" contrast="-70000"/>
          </a:blip>
          <a:srcRect l="-248" t="23306" r="25247"/>
          <a:stretch>
            <a:fillRect/>
          </a:stretch>
        </p:blipFill>
        <p:spPr>
          <a:xfrm>
            <a:off x="-228600" y="-247650"/>
            <a:ext cx="9372600" cy="53911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5EFF-69D3-4C12-943C-11098EEE1BA1}" type="datetime1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304800" y="4583480"/>
            <a:ext cx="8305800" cy="560020"/>
            <a:chOff x="381000" y="4643448"/>
            <a:chExt cx="8305800" cy="560020"/>
          </a:xfrm>
        </p:grpSpPr>
        <p:sp>
          <p:nvSpPr>
            <p:cNvPr id="11" name="TextBox 10"/>
            <p:cNvSpPr txBox="1"/>
            <p:nvPr userDrawn="1"/>
          </p:nvSpPr>
          <p:spPr>
            <a:xfrm>
              <a:off x="381000" y="4649470"/>
              <a:ext cx="47244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900" b="1" dirty="0">
                <a:solidFill>
                  <a:srgbClr val="FFFF00"/>
                </a:solidFill>
                <a:latin typeface="Shonar Bangla" pitchFamily="34" charset="0"/>
                <a:cs typeface="Shonar Bangla" pitchFamily="34" charset="0"/>
              </a:endParaRPr>
            </a:p>
          </p:txBody>
        </p:sp>
        <p:sp>
          <p:nvSpPr>
            <p:cNvPr id="14" name="TextBox 13"/>
            <p:cNvSpPr txBox="1"/>
            <p:nvPr userDrawn="1"/>
          </p:nvSpPr>
          <p:spPr>
            <a:xfrm>
              <a:off x="5293360" y="4672770"/>
              <a:ext cx="1524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b="1" dirty="0">
                <a:solidFill>
                  <a:srgbClr val="FFFF00"/>
                </a:solidFill>
              </a:endParaRPr>
            </a:p>
          </p:txBody>
        </p:sp>
        <p:sp>
          <p:nvSpPr>
            <p:cNvPr id="15" name="TextBox 14"/>
            <p:cNvSpPr txBox="1"/>
            <p:nvPr userDrawn="1"/>
          </p:nvSpPr>
          <p:spPr>
            <a:xfrm>
              <a:off x="7086600" y="4643448"/>
              <a:ext cx="16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b="1" dirty="0">
                <a:solidFill>
                  <a:srgbClr val="FFFF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95400" y="209550"/>
            <a:ext cx="6400800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n-IN" sz="2800" b="1" dirty="0" smtClean="0">
                <a:solidFill>
                  <a:srgbClr val="C00000"/>
                </a:solidFill>
                <a:latin typeface="Shonar Bangla" pitchFamily="34" charset="0"/>
                <a:cs typeface="Shonar Bangla" pitchFamily="34" charset="0"/>
              </a:rPr>
              <a:t>বিষয়</a:t>
            </a:r>
          </a:p>
          <a:p>
            <a:pPr algn="ctr"/>
            <a:r>
              <a:rPr lang="bn-IN" sz="4000" b="1" dirty="0" smtClean="0">
                <a:solidFill>
                  <a:srgbClr val="C00000"/>
                </a:solidFill>
                <a:latin typeface="Shonar Bangla" pitchFamily="34" charset="0"/>
                <a:cs typeface="Shonar Bangla" pitchFamily="34" charset="0"/>
              </a:rPr>
              <a:t>সংখ্যাবাচক শব্দগুলির ব্যবহার</a:t>
            </a:r>
            <a:endParaRPr lang="en-US" sz="4000" b="1" dirty="0">
              <a:solidFill>
                <a:srgbClr val="C00000"/>
              </a:solidFill>
              <a:latin typeface="Shonar Bangla" pitchFamily="34" charset="0"/>
              <a:cs typeface="Shonar Bangla" pitchFamily="34" charset="0"/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743200" y="2038350"/>
            <a:ext cx="40386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None/>
            </a:pPr>
            <a:endParaRPr lang="en-US" sz="3200" dirty="0">
              <a:solidFill>
                <a:srgbClr val="C00000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3200" dirty="0" err="1">
                <a:solidFill>
                  <a:srgbClr val="002060"/>
                </a:solidFill>
              </a:rPr>
              <a:t>দীপক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গড়াই</a:t>
            </a:r>
            <a:endParaRPr lang="en-US" sz="3200" dirty="0">
              <a:solidFill>
                <a:srgbClr val="002060"/>
              </a:solidFill>
            </a:endParaRPr>
          </a:p>
          <a:p>
            <a:pPr algn="ctr">
              <a:spcBef>
                <a:spcPts val="0"/>
              </a:spcBef>
              <a:buNone/>
            </a:pPr>
            <a:endParaRPr lang="en-US" sz="3200" dirty="0">
              <a:solidFill>
                <a:srgbClr val="C00000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000" dirty="0" err="1">
                <a:solidFill>
                  <a:srgbClr val="C00000"/>
                </a:solidFill>
              </a:rPr>
              <a:t>সহকারী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</a:rPr>
              <a:t>অধ্যাপক</a:t>
            </a:r>
            <a:endParaRPr lang="en-US" sz="2000" dirty="0">
              <a:solidFill>
                <a:srgbClr val="C00000"/>
              </a:solidFill>
            </a:endParaRPr>
          </a:p>
          <a:p>
            <a:pPr algn="ctr">
              <a:spcBef>
                <a:spcPts val="0"/>
              </a:spcBef>
              <a:buNone/>
            </a:pPr>
            <a:endParaRPr lang="en-US" sz="2000" dirty="0">
              <a:solidFill>
                <a:srgbClr val="C00000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dirty="0" err="1">
                <a:solidFill>
                  <a:srgbClr val="C00000"/>
                </a:solidFill>
              </a:rPr>
              <a:t>সংস্কৃত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বিভাগ</a:t>
            </a:r>
            <a:r>
              <a:rPr lang="en-US" dirty="0">
                <a:solidFill>
                  <a:srgbClr val="C00000"/>
                </a:solidFill>
              </a:rPr>
              <a:t>,</a:t>
            </a:r>
          </a:p>
          <a:p>
            <a:pPr algn="ctr">
              <a:spcBef>
                <a:spcPts val="0"/>
              </a:spcBef>
              <a:buNone/>
            </a:pP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algn="ctr">
              <a:spcBef>
                <a:spcPts val="0"/>
              </a:spcBef>
              <a:buNone/>
            </a:pPr>
            <a:r>
              <a:rPr lang="en-US" dirty="0" err="1">
                <a:solidFill>
                  <a:srgbClr val="C00000"/>
                </a:solidFill>
              </a:rPr>
              <a:t>বিজয়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নারায়ণ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মহাবিদ্যালয়</a:t>
            </a:r>
            <a:r>
              <a:rPr lang="en-US" dirty="0">
                <a:solidFill>
                  <a:srgbClr val="C00000"/>
                </a:solidFill>
              </a:rPr>
              <a:t> </a:t>
            </a:r>
            <a:endParaRPr lang="b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সংখ্যাবাচক শব্দ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bn-IN" dirty="0" smtClean="0"/>
              <a:t>এক, দ্বি, ত্রি, চতুর্, পঞ্চন্, ষষ্, সপ্তন্, অষ্টন্, নবন্, দশন্, একাদশন্, দ্বাদশন্, ত্রযোদশন্, চতুর্দশন্, পঞ্চদশন্, ষোডশন্, সপ্তদশন্, অষ্টাদশন্, নবদশন্/ঊনবিংশতি/একোনবিংশতি, বিংশতি, একবিংশতি, দ্বাবিংশতি, ত্রযোবিংশতি, চতুর্বিংশতি, পঞ্চবিংশতি, ষড্বিংশতি, সপ্তবিংশতি, অষ্টাবিংশতি, নববিংশতি/ঊনত্রিংশৎ/একোনত্রিংশৎ, ত্রিংশৎ, একত্রিংশৎ, দ্বাত্রিংশৎ, ত্রযস্ত্রিংশৎ, চতুস্ত্রিংশৎ, পঞ্চত্রিংশৎ, ষট্-ত্রিংশৎ, সপ্তত্রিংশৎ, অষ্টাত্রিংশৎ, নবত্রিংশৎ/ঊনচত্বারিংশৎ/একোনচত্বারিংশৎ, চত্বারিংশৎ...</a:t>
            </a:r>
          </a:p>
          <a:p>
            <a:pPr>
              <a:lnSpc>
                <a:spcPct val="110000"/>
              </a:lnSpc>
            </a:pPr>
            <a:r>
              <a:rPr lang="bn-IN" dirty="0" smtClean="0"/>
              <a:t>পঞ্চাশৎ, ষষ্টি, সপ্ততি, অশীতি, নবতি, শত</a:t>
            </a:r>
          </a:p>
          <a:p>
            <a:pPr>
              <a:lnSpc>
                <a:spcPct val="110000"/>
              </a:lnSpc>
            </a:pPr>
            <a:r>
              <a:rPr lang="bn-IN" dirty="0" smtClean="0"/>
              <a:t>সহস্র, অযুত, লক্ষ, নিযুত, কোটি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সংখ্যাবাচক শব্দ – সংখ্যা ও সংখ্যেয়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n-IN" sz="2200" dirty="0" smtClean="0"/>
              <a:t>সংখ্যাবাচক শব্দগুলি</a:t>
            </a:r>
            <a:r>
              <a:rPr lang="en-US" sz="2200" dirty="0" smtClean="0"/>
              <a:t> </a:t>
            </a:r>
            <a:r>
              <a:rPr lang="bn-IN" sz="2200" dirty="0" smtClean="0"/>
              <a:t>দুইভাবে ব্যবহৃত হয় </a:t>
            </a:r>
            <a:r>
              <a:rPr lang="en-US" sz="2200" dirty="0" smtClean="0"/>
              <a:t>– </a:t>
            </a:r>
            <a:r>
              <a:rPr lang="bn-IN" sz="2200" dirty="0" smtClean="0"/>
              <a:t>বিশেষ্য হিসাবে এবং বিশেষণ হিসাবে</a:t>
            </a:r>
            <a:r>
              <a:rPr lang="hi-IN" sz="2200" dirty="0" smtClean="0"/>
              <a:t>।</a:t>
            </a:r>
            <a:r>
              <a:rPr lang="en-US" sz="2200" dirty="0" smtClean="0"/>
              <a:t> </a:t>
            </a:r>
            <a:endParaRPr lang="bn-IN" sz="2200" dirty="0" smtClean="0"/>
          </a:p>
          <a:p>
            <a:r>
              <a:rPr lang="bn-IN" sz="2200" dirty="0" smtClean="0"/>
              <a:t>যেমন</a:t>
            </a:r>
            <a:r>
              <a:rPr lang="en-US" sz="2200" dirty="0" smtClean="0"/>
              <a:t> – </a:t>
            </a:r>
            <a:r>
              <a:rPr lang="bn-IN" sz="2200" dirty="0" smtClean="0"/>
              <a:t>একঃ ৰালকঃ </a:t>
            </a:r>
            <a:r>
              <a:rPr lang="en-US" sz="2200" dirty="0" smtClean="0"/>
              <a:t>– </a:t>
            </a:r>
            <a:r>
              <a:rPr lang="bn-IN" sz="2200" dirty="0" smtClean="0"/>
              <a:t>এখানে বালক এর বিশেষণরূপে একশব্দটি প্রযুক্ত। ৰালকানাং বিংশতিঃ </a:t>
            </a:r>
            <a:r>
              <a:rPr lang="en-US" sz="2200" dirty="0" smtClean="0"/>
              <a:t>– </a:t>
            </a:r>
            <a:r>
              <a:rPr lang="bn-IN" sz="2200" dirty="0" smtClean="0"/>
              <a:t>এখানে বিংশতি শব্দটি বিশেষ্য</a:t>
            </a:r>
            <a:r>
              <a:rPr lang="en-US" sz="2200" dirty="0" smtClean="0"/>
              <a:t>, </a:t>
            </a:r>
            <a:r>
              <a:rPr lang="bn-IN" sz="2200" dirty="0" smtClean="0"/>
              <a:t>এটি বাক্যে কারোর বিশেষণরূপে ব্যবহৃত হয়নি। </a:t>
            </a:r>
          </a:p>
          <a:p>
            <a:r>
              <a:rPr lang="bn-IN" sz="2200" dirty="0" smtClean="0"/>
              <a:t>যখন সংখ্যাবাচক শব্দগুলি বিশেষণরূপে ব্যবহৃত হয় তখন তাদের</a:t>
            </a:r>
            <a:r>
              <a:rPr lang="en-US" sz="2200" dirty="0" smtClean="0"/>
              <a:t> </a:t>
            </a:r>
            <a:r>
              <a:rPr lang="bn-IN" sz="2200" dirty="0" smtClean="0"/>
              <a:t>সংখ্যেয়</a:t>
            </a:r>
            <a:r>
              <a:rPr lang="en-US" sz="2200" dirty="0" smtClean="0"/>
              <a:t> </a:t>
            </a:r>
            <a:r>
              <a:rPr lang="bn-IN" sz="2200" dirty="0" smtClean="0"/>
              <a:t>বলে। সংখ্যাবাচক শব্দগুলি বিশেষ্যরূপে ব্যবহৃত হলে সেগুলিকে</a:t>
            </a:r>
            <a:r>
              <a:rPr lang="en-US" sz="2200" dirty="0" smtClean="0"/>
              <a:t> </a:t>
            </a:r>
            <a:r>
              <a:rPr lang="bn-IN" sz="2200" dirty="0" smtClean="0"/>
              <a:t>সংখ্যা</a:t>
            </a:r>
            <a:r>
              <a:rPr lang="en-US" sz="2200" dirty="0" smtClean="0"/>
              <a:t> </a:t>
            </a:r>
            <a:r>
              <a:rPr lang="bn-IN" sz="2200" dirty="0" smtClean="0"/>
              <a:t>বলা হয়। </a:t>
            </a:r>
          </a:p>
          <a:p>
            <a:r>
              <a:rPr lang="bn-IN" sz="2200" dirty="0" smtClean="0"/>
              <a:t>এক থেকে অষ্টাদশ (এবং নবদশ) পর্যন্ত আঠারোটি শব্দ কেবল সংখ্যেয়রূপেই প্রযুক্ত হয়। </a:t>
            </a:r>
          </a:p>
          <a:p>
            <a:r>
              <a:rPr lang="bn-IN" sz="2200" dirty="0" smtClean="0"/>
              <a:t>ঊনবিংশতি থেকে শুরু করে যাবতীয় সংখ্যাবাচক শব্দ</a:t>
            </a:r>
            <a:r>
              <a:rPr lang="en-US" sz="2200" dirty="0" smtClean="0"/>
              <a:t> – </a:t>
            </a:r>
            <a:r>
              <a:rPr lang="bn-IN" sz="2200" dirty="0" smtClean="0"/>
              <a:t>সংখ্যা এবং সংখ্যেয় উভয়ভাবেই প্রযুক্ত হতে পারে।</a:t>
            </a: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সংখ্যেয়ের ব্যবহারের নিয়ম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23950"/>
            <a:ext cx="8229600" cy="3581400"/>
          </a:xfrm>
        </p:spPr>
        <p:txBody>
          <a:bodyPr>
            <a:noAutofit/>
          </a:bodyPr>
          <a:lstStyle/>
          <a:p>
            <a:pPr marL="231775" indent="-231775"/>
            <a:r>
              <a:rPr lang="bn-IN" sz="2200" dirty="0" smtClean="0">
                <a:solidFill>
                  <a:srgbClr val="004821"/>
                </a:solidFill>
              </a:rPr>
              <a:t>এক, দ্বি, ত্রি এবং চতুর্ </a:t>
            </a:r>
            <a:r>
              <a:rPr lang="bn-IN" sz="2200" dirty="0" smtClean="0"/>
              <a:t>– এই চারটি শব্দ পুংলিঙ্গ, স্ত্রীলিঙ্গ এবং নপুংসকলিঙ্গ – এই তিন লিঙ্গেই ব্যবহৃত হতে পারে। বিশেষ্যের লিঙ্গ অনুসারে এই শব্দগুলির লিঙ্গ নির্ধারিত হয়। </a:t>
            </a:r>
          </a:p>
          <a:p>
            <a:pPr marL="231775" indent="-231775"/>
            <a:r>
              <a:rPr lang="bn-IN" sz="2200" dirty="0" smtClean="0"/>
              <a:t>এগুলির মধ্যে </a:t>
            </a:r>
            <a:r>
              <a:rPr lang="bn-IN" sz="2200" dirty="0" smtClean="0">
                <a:solidFill>
                  <a:srgbClr val="004821"/>
                </a:solidFill>
              </a:rPr>
              <a:t>এক এবং দ্বি</a:t>
            </a:r>
            <a:r>
              <a:rPr lang="bn-IN" sz="2200" dirty="0" smtClean="0"/>
              <a:t> হল সর্বনাম। একশব্দ একবচন, দ্বিবচন এবং বহুবচনে প্রবৃত্ত হতে পারে। দ্বিশব্দ দ্বিবচনেই ব্যবহৃত হয়। ত্রি এবং চতুর্ বহুবচনেই ব্যবহৃত হয়। </a:t>
            </a:r>
            <a:br>
              <a:rPr lang="bn-IN" sz="2200" dirty="0" smtClean="0"/>
            </a:br>
            <a:r>
              <a:rPr lang="bn-IN" sz="2200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একঃ বালকঃ, একা বালিকা, একং ফলম্। দ্বৌ বালকৌ, দ্বে বালিকে, দ্বে ফলে। ত্রযঃ বালকাঃ, তিস্রঃ বালিকাঃ, ত্রীণি ফলানি। চত্বারঃ বালকাঃ, চতস্রঃ বালিকাঃ, চত্বারি ফলানি। </a:t>
            </a:r>
          </a:p>
          <a:p>
            <a:pPr marL="231775" indent="-231775"/>
            <a:r>
              <a:rPr lang="bn-IN" sz="2200" dirty="0" smtClean="0"/>
              <a:t>পঞ্চন্ থেকে অষ্টাদশন্ অবধি শব্দগুলির তিন লিঙ্গে সমান রূপ হয়। এগুলি বহুবচনেই ব্যবহৃত হয়। </a:t>
            </a:r>
            <a:br>
              <a:rPr lang="bn-IN" sz="2200" dirty="0" smtClean="0"/>
            </a:br>
            <a:r>
              <a:rPr lang="bn-IN" sz="2200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পঞ্চ বালকাঃ/বালিকাঃ/ফলানি</a:t>
            </a:r>
          </a:p>
          <a:p>
            <a:pPr marL="231775" indent="-231775"/>
            <a:r>
              <a:rPr lang="bn-IN" sz="2200" dirty="0" smtClean="0"/>
              <a:t>এর পরবর্তী সংখ্যাবাচক শব্দগুলি অজহল্লিঙ্গ বিশেষণ। তাই এগুলির লিঙ্গ অপরিবর্তিত থাকে।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সংখ্যেয়ের ব্যবহারের নিয়ম 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bn-IN" dirty="0" smtClean="0"/>
              <a:t>ঊনবিংশতি থেকে নবতি – এই শব্দগুলি নিত্য স্ত্রীলিঙ্গ এবং এগুলি বহুবচনের অর্থ বোঝালেও একবচনেই প্রযুক্ত হয়। যেগুলির ইকারান্ত সেগুলি মতিশব্দের মত, যেগুলি ত্কারান্ত সেগুলি ভূভৃৎ শব্দের মত হয়।</a:t>
            </a:r>
            <a:br>
              <a:rPr lang="bn-IN" dirty="0" smtClean="0"/>
            </a:b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বিংশতিঃ বালকাঃ/বালিকাঃ/ফলানি। </a:t>
            </a:r>
          </a:p>
          <a:p>
            <a:pPr>
              <a:lnSpc>
                <a:spcPct val="120000"/>
              </a:lnSpc>
            </a:pPr>
            <a:r>
              <a:rPr lang="bn-IN" dirty="0" smtClean="0"/>
              <a:t>শত, সহস্র, অযুত এবং নিযুত – এই শব্দগুলি নিত্য নপুংসকলিঙ্গ এবং এগুলিও একবচনেই প্রযুক্ত হয়। এগুলি অকারান্ত নপুংসকলিঙ্গ ফলশব্দের মত।</a:t>
            </a:r>
            <a:br>
              <a:rPr lang="bn-IN" dirty="0" smtClean="0"/>
            </a:b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শতং বালকাঃ/বালিকাঃ/ফলানি</a:t>
            </a:r>
            <a:r>
              <a:rPr lang="bn-IN" dirty="0" smtClean="0"/>
              <a:t>।</a:t>
            </a:r>
          </a:p>
          <a:p>
            <a:pPr>
              <a:lnSpc>
                <a:spcPct val="120000"/>
              </a:lnSpc>
            </a:pPr>
            <a:r>
              <a:rPr lang="bn-IN" dirty="0" smtClean="0"/>
              <a:t>কোটি শব্দটি নিত্য স্ত্রীলিঙ্গ এবং একবচনে প্রযুক্ত হয়। </a:t>
            </a:r>
            <a:br>
              <a:rPr lang="bn-IN" dirty="0" smtClean="0"/>
            </a:b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কোটিঃ বালকাঃ/বালিকাঃ/ফলানি।</a:t>
            </a:r>
            <a:endParaRPr lang="en-US" dirty="0">
              <a:solidFill>
                <a:srgbClr val="0048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সংখ্যা ব্যবহারের নিয়ম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bn-IN" dirty="0" smtClean="0"/>
              <a:t>সংখ্যাবাচক শব্দ সংখ্যারূপে ব্যবহৃত হলে যার সংখ্যা হিসাবে ব্যবহার করা হচ্ছে সেখানে ষষ্ঠীবিভক্তি হয়। যেমন </a:t>
            </a: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ৰালকানাং বিংশতিঃ</a:t>
            </a:r>
            <a:r>
              <a:rPr lang="bn-IN" dirty="0" smtClean="0"/>
              <a:t>। এখানে বিংশতিশব্দটি বিশেষ্য তাই সংখ্যা</a:t>
            </a:r>
            <a:r>
              <a:rPr lang="en-US" dirty="0" smtClean="0"/>
              <a:t>, </a:t>
            </a:r>
            <a:r>
              <a:rPr lang="bn-IN" dirty="0" smtClean="0"/>
              <a:t>সংখ্যেয় নয়। বালকদের সংখ্যা বোঝাচ্ছে তাই বালকশব্দে ষষ্ঠীবিভক্তি হয়েছে।</a:t>
            </a:r>
          </a:p>
          <a:p>
            <a:pPr>
              <a:lnSpc>
                <a:spcPct val="120000"/>
              </a:lnSpc>
            </a:pPr>
            <a:r>
              <a:rPr lang="bn-IN" dirty="0" smtClean="0"/>
              <a:t>দু কুড়ি বালক আছে – বালকানাং বিংশতী (দুটি বিংশতি) স্তঃ।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bn-IN" dirty="0" smtClean="0"/>
              <a:t>সংখ্যার আবৃত্তি</a:t>
            </a:r>
            <a:r>
              <a:rPr lang="en-US" dirty="0" smtClean="0"/>
              <a:t> </a:t>
            </a:r>
            <a:r>
              <a:rPr lang="hi-IN" dirty="0" smtClean="0"/>
              <a:t>(</a:t>
            </a:r>
            <a:r>
              <a:rPr lang="en-US" dirty="0" smtClean="0"/>
              <a:t>Repetition) </a:t>
            </a:r>
            <a:r>
              <a:rPr lang="bn-IN" dirty="0" smtClean="0"/>
              <a:t>বোঝাতে বিংশতি প্রভৃতি বিশেষ্য শব্দের দ্বিবচন ও বহুবচন হয়। যেমন দুই কুড়ি আম </a:t>
            </a:r>
            <a:r>
              <a:rPr lang="en-US" dirty="0" smtClean="0"/>
              <a:t>– </a:t>
            </a: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আম্রাণাং দ্বে বিংশতী</a:t>
            </a:r>
            <a:r>
              <a:rPr lang="bn-IN" dirty="0" smtClean="0"/>
              <a:t>। তিনশো বালক </a:t>
            </a:r>
            <a:r>
              <a:rPr lang="en-US" dirty="0" smtClean="0"/>
              <a:t>– </a:t>
            </a: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ৰালকানাং ত্রীণি শতানি</a:t>
            </a:r>
            <a:r>
              <a:rPr lang="bn-IN" dirty="0" smtClean="0"/>
              <a:t>।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bn-IN" dirty="0" smtClean="0"/>
              <a:t>ঊনবিংশতি থেকে শুরু করে যাবতীয় সংখ্যাবাচক শব্দ সংখ্যা এবং সংখ্যেয়রূপে প্রযুক্ত হতে পারে বলা হয়েছে। তার উদাহরণ </a:t>
            </a:r>
            <a:r>
              <a:rPr lang="en-US" dirty="0" smtClean="0"/>
              <a:t>–</a:t>
            </a: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বিংশতিঃ ফলানি</a:t>
            </a:r>
            <a:r>
              <a:rPr lang="en-US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ফলানাং বিংশতিঃ।</a:t>
            </a:r>
            <a:r>
              <a:rPr lang="en-US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</a:t>
            </a: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ত্রিশতং ফলানি</a:t>
            </a:r>
            <a:r>
              <a:rPr lang="en-US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ফলানাং ত্রীণি শতানি</a:t>
            </a:r>
            <a:r>
              <a:rPr lang="hi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।</a:t>
            </a:r>
            <a:r>
              <a:rPr lang="en-US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</a:t>
            </a: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পঞ্চসহস্রং নার্যঃ</a:t>
            </a:r>
            <a:r>
              <a:rPr lang="en-US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bn-IN" dirty="0" smtClean="0">
                <a:solidFill>
                  <a:srgbClr val="0048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নারীণাং পঞ্চ সহস্রাণি ইত্যাদি।</a:t>
            </a:r>
            <a:endParaRPr lang="en-US" dirty="0" smtClean="0">
              <a:solidFill>
                <a:srgbClr val="0048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6527</TotalTime>
  <Words>286</Words>
  <Application>Microsoft Office PowerPoint</Application>
  <PresentationFormat>On-screen Show (16:9)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Shonar Bangla</vt:lpstr>
      <vt:lpstr>Vrinda</vt:lpstr>
      <vt:lpstr>Office Theme</vt:lpstr>
      <vt:lpstr>PowerPoint Presentation</vt:lpstr>
      <vt:lpstr>সংখ্যাবাচক শব্দ</vt:lpstr>
      <vt:lpstr>সংখ্যাবাচক শব্দ – সংখ্যা ও সংখ্যেয়</vt:lpstr>
      <vt:lpstr>সংখ্যেয়ের ব্যবহারের নিয়ম</vt:lpstr>
      <vt:lpstr>সংখ্যেয়ের ব্যবহারের নিয়ম ২</vt:lpstr>
      <vt:lpstr>সংখ্যা ব্যবহারের নিয়ম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Vivek</dc:creator>
  <cp:lastModifiedBy>Raibatak</cp:lastModifiedBy>
  <cp:revision>68</cp:revision>
  <dcterms:created xsi:type="dcterms:W3CDTF">2006-08-16T00:00:00Z</dcterms:created>
  <dcterms:modified xsi:type="dcterms:W3CDTF">2025-02-06T16:02:17Z</dcterms:modified>
</cp:coreProperties>
</file>